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ExtraLight"/>
      <p:regular r:id="rId27"/>
      <p:bold r:id="rId28"/>
      <p:italic r:id="rId29"/>
      <p:boldItalic r:id="rId30"/>
    </p:embeddedFont>
    <p:embeddedFont>
      <p:font typeface="Roboto"/>
      <p:regular r:id="rId31"/>
      <p:bold r:id="rId32"/>
      <p:italic r:id="rId33"/>
      <p:boldItalic r:id="rId34"/>
    </p:embeddedFont>
    <p:embeddedFont>
      <p:font typeface="Roboto SemiBold"/>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3AA6814-8005-41D5-8A56-E92DB350D90C}">
  <a:tblStyle styleId="{63AA6814-8005-41D5-8A56-E92DB350D90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ExtraLight-bold.fntdata"/><Relationship Id="rId27" Type="http://schemas.openxmlformats.org/officeDocument/2006/relationships/font" Target="fonts/RobotoExtraLight-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ExtraLight-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regular.fntdata"/><Relationship Id="rId30" Type="http://schemas.openxmlformats.org/officeDocument/2006/relationships/font" Target="fonts/RobotoExtraLight-boldItalic.fntdata"/><Relationship Id="rId11" Type="http://schemas.openxmlformats.org/officeDocument/2006/relationships/slide" Target="slides/slide5.xml"/><Relationship Id="rId33" Type="http://schemas.openxmlformats.org/officeDocument/2006/relationships/font" Target="fonts/Roboto-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35" Type="http://schemas.openxmlformats.org/officeDocument/2006/relationships/font" Target="fonts/RobotoSemiBold-regular.fntdata"/><Relationship Id="rId12" Type="http://schemas.openxmlformats.org/officeDocument/2006/relationships/slide" Target="slides/slide6.xml"/><Relationship Id="rId34" Type="http://schemas.openxmlformats.org/officeDocument/2006/relationships/font" Target="fonts/Roboto-boldItalic.fntdata"/><Relationship Id="rId15" Type="http://schemas.openxmlformats.org/officeDocument/2006/relationships/slide" Target="slides/slide9.xml"/><Relationship Id="rId37" Type="http://schemas.openxmlformats.org/officeDocument/2006/relationships/font" Target="fonts/RobotoSemiBold-italic.fntdata"/><Relationship Id="rId14" Type="http://schemas.openxmlformats.org/officeDocument/2006/relationships/slide" Target="slides/slide8.xml"/><Relationship Id="rId36" Type="http://schemas.openxmlformats.org/officeDocument/2006/relationships/font" Target="fonts/RobotoSemiBold-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RobotoSemiBold-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jp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41bb01b65d_0_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41bb01b65d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41bb01b65d_0_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41bb01b65d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41bb01b65d_0_8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41bb01b65d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41bb01b65d_0_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41bb01b65d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41bb01b65d_0_10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41bb01b65d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41bb01b65d_0_1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41bb01b65d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41bb01b65d_0_1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341bb01b65d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41bb01b65d_0_1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41bb01b65d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transnational data set which contains all the transactions occurring between 01/12/2010 and 09/12/2011 for a UK-based and registered non-store online retail.The company mainly sells unique all-occasion gifts. Many customers of the company are wholesalers.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41bb01b65d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41bb01b65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41bb01b65d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41bb01b65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41bb01b65d_0_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41bb01b65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41bb01b65d_0_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41bb01b65d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s://www.kaggle.com/datasets/carrie1/ecommerce-dat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300"/>
              <a:t>Customer Segmentation Using RFM Analysis in E-Commerce</a:t>
            </a:r>
            <a:endParaRPr b="1" sz="3300"/>
          </a:p>
        </p:txBody>
      </p:sp>
      <p:sp>
        <p:nvSpPr>
          <p:cNvPr id="68" name="Google Shape;68;p13"/>
          <p:cNvSpPr txBox="1"/>
          <p:nvPr>
            <p:ph idx="1" type="subTitle"/>
          </p:nvPr>
        </p:nvSpPr>
        <p:spPr>
          <a:xfrm>
            <a:off x="5552325" y="4494200"/>
            <a:ext cx="24909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      Reet Chandra</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311700" y="1249225"/>
            <a:ext cx="8520600" cy="18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26%</a:t>
            </a:r>
            <a:endParaRPr/>
          </a:p>
        </p:txBody>
      </p:sp>
      <p:sp>
        <p:nvSpPr>
          <p:cNvPr id="140" name="Google Shape;140;p22"/>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Customers </a:t>
            </a:r>
            <a:r>
              <a:rPr lang="en"/>
              <a:t>contribute</a:t>
            </a:r>
            <a:r>
              <a:rPr lang="en"/>
              <a:t> to 80% of the revenue.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311700" y="1249225"/>
            <a:ext cx="8520600" cy="18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21%</a:t>
            </a:r>
            <a:endParaRPr/>
          </a:p>
        </p:txBody>
      </p:sp>
      <p:sp>
        <p:nvSpPr>
          <p:cNvPr id="146" name="Google Shape;146;p23"/>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Products contribute to 80% of the revenue.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RFM Analysis and Customer Segmentation</a:t>
            </a:r>
            <a:endParaRPr/>
          </a:p>
        </p:txBody>
      </p:sp>
      <p:sp>
        <p:nvSpPr>
          <p:cNvPr id="152" name="Google Shape;152;p24"/>
          <p:cNvSpPr txBox="1"/>
          <p:nvPr>
            <p:ph idx="1" type="body"/>
          </p:nvPr>
        </p:nvSpPr>
        <p:spPr>
          <a:xfrm>
            <a:off x="4719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What is RFM?</a:t>
            </a:r>
            <a:endParaRPr b="1" sz="1300"/>
          </a:p>
          <a:p>
            <a:pPr indent="0" lvl="0" marL="0" rtl="0" algn="l">
              <a:lnSpc>
                <a:spcPct val="100000"/>
              </a:lnSpc>
              <a:spcBef>
                <a:spcPts val="1200"/>
              </a:spcBef>
              <a:spcAft>
                <a:spcPts val="0"/>
              </a:spcAft>
              <a:buNone/>
            </a:pPr>
            <a:r>
              <a:rPr b="1" lang="en" sz="1300"/>
              <a:t>Recency (R):</a:t>
            </a:r>
            <a:r>
              <a:rPr lang="en" sz="1300"/>
              <a:t> Days since last purchase</a:t>
            </a:r>
            <a:endParaRPr sz="1300"/>
          </a:p>
          <a:p>
            <a:pPr indent="0" lvl="0" marL="0" rtl="0" algn="l">
              <a:lnSpc>
                <a:spcPct val="100000"/>
              </a:lnSpc>
              <a:spcBef>
                <a:spcPts val="0"/>
              </a:spcBef>
              <a:spcAft>
                <a:spcPts val="0"/>
              </a:spcAft>
              <a:buNone/>
            </a:pPr>
            <a:r>
              <a:rPr b="1" lang="en" sz="1300"/>
              <a:t>Frequency (F):</a:t>
            </a:r>
            <a:r>
              <a:rPr lang="en" sz="1300"/>
              <a:t> Number of purchases</a:t>
            </a:r>
            <a:endParaRPr sz="1300"/>
          </a:p>
          <a:p>
            <a:pPr indent="0" lvl="0" marL="0" rtl="0" algn="l">
              <a:lnSpc>
                <a:spcPct val="100000"/>
              </a:lnSpc>
              <a:spcBef>
                <a:spcPts val="0"/>
              </a:spcBef>
              <a:spcAft>
                <a:spcPts val="0"/>
              </a:spcAft>
              <a:buNone/>
            </a:pPr>
            <a:r>
              <a:rPr b="1" lang="en" sz="1300"/>
              <a:t>Monetary (M):</a:t>
            </a:r>
            <a:r>
              <a:rPr lang="en" sz="1300"/>
              <a:t> Total spending</a:t>
            </a:r>
            <a:endParaRPr sz="1300"/>
          </a:p>
          <a:p>
            <a:pPr indent="0" lvl="0" marL="0" rtl="0" algn="l">
              <a:spcBef>
                <a:spcPts val="1200"/>
              </a:spcBef>
              <a:spcAft>
                <a:spcPts val="0"/>
              </a:spcAft>
              <a:buNone/>
            </a:pPr>
            <a:r>
              <a:t/>
            </a:r>
            <a:endParaRPr sz="1300"/>
          </a:p>
          <a:p>
            <a:pPr indent="0" lvl="0" marL="0" rtl="0" algn="l">
              <a:spcBef>
                <a:spcPts val="1200"/>
              </a:spcBef>
              <a:spcAft>
                <a:spcPts val="0"/>
              </a:spcAft>
              <a:buNone/>
            </a:pPr>
            <a:r>
              <a:rPr lang="en" sz="1300"/>
              <a:t>Customers are segmented into </a:t>
            </a:r>
            <a:r>
              <a:rPr b="1" lang="en" sz="1300"/>
              <a:t>five equal buckets</a:t>
            </a:r>
            <a:r>
              <a:rPr lang="en" sz="1300"/>
              <a:t> based on Recency, Frequency, and Monetary values. Each customer is ranked for each metric, assigned a </a:t>
            </a:r>
            <a:r>
              <a:rPr b="1" lang="en" sz="1300"/>
              <a:t>score from 1 to 5</a:t>
            </a:r>
            <a:r>
              <a:rPr lang="en" sz="1300"/>
              <a:t>, and their scores are summed to derive an overall </a:t>
            </a:r>
            <a:r>
              <a:rPr b="1" lang="en" sz="1300"/>
              <a:t>RFM score</a:t>
            </a:r>
            <a:r>
              <a:rPr lang="en" sz="1300"/>
              <a:t> for analysis.</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pic>
        <p:nvPicPr>
          <p:cNvPr id="153" name="Google Shape;153;p24"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54" name="Google Shape;154;p24"/>
          <p:cNvSpPr txBox="1"/>
          <p:nvPr>
            <p:ph idx="1" type="body"/>
          </p:nvPr>
        </p:nvSpPr>
        <p:spPr>
          <a:xfrm>
            <a:off x="4510500" y="1594800"/>
            <a:ext cx="4328700" cy="52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Customer Segments Based on RFM Score</a:t>
            </a:r>
            <a:endParaRPr b="1"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25" title="graph.png"/>
          <p:cNvPicPr preferRelativeResize="0"/>
          <p:nvPr/>
        </p:nvPicPr>
        <p:blipFill>
          <a:blip r:embed="rId3">
            <a:alphaModFix/>
          </a:blip>
          <a:stretch>
            <a:fillRect/>
          </a:stretch>
        </p:blipFill>
        <p:spPr>
          <a:xfrm>
            <a:off x="1958250" y="703525"/>
            <a:ext cx="5244527" cy="4439973"/>
          </a:xfrm>
          <a:prstGeom prst="rect">
            <a:avLst/>
          </a:prstGeom>
          <a:noFill/>
          <a:ln>
            <a:noFill/>
          </a:ln>
        </p:spPr>
      </p:pic>
      <p:sp>
        <p:nvSpPr>
          <p:cNvPr id="160" name="Google Shape;160;p25"/>
          <p:cNvSpPr txBox="1"/>
          <p:nvPr/>
        </p:nvSpPr>
        <p:spPr>
          <a:xfrm>
            <a:off x="773700" y="-12950"/>
            <a:ext cx="7596600" cy="761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737373"/>
                </a:solidFill>
                <a:latin typeface="Roboto"/>
                <a:ea typeface="Roboto"/>
                <a:cs typeface="Roboto"/>
                <a:sym typeface="Roboto"/>
              </a:rPr>
              <a:t>Heat Map based on RFM Score</a:t>
            </a:r>
            <a:endParaRPr sz="3000">
              <a:solidFill>
                <a:srgbClr val="737373"/>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RFM Analysis and Customer Segmentation</a:t>
            </a:r>
            <a:endParaRPr/>
          </a:p>
        </p:txBody>
      </p:sp>
      <p:pic>
        <p:nvPicPr>
          <p:cNvPr id="166" name="Google Shape;166;p26" title="Heatmap.jpg"/>
          <p:cNvPicPr preferRelativeResize="0"/>
          <p:nvPr/>
        </p:nvPicPr>
        <p:blipFill>
          <a:blip r:embed="rId3">
            <a:alphaModFix/>
          </a:blip>
          <a:stretch>
            <a:fillRect/>
          </a:stretch>
        </p:blipFill>
        <p:spPr>
          <a:xfrm>
            <a:off x="573200" y="1806400"/>
            <a:ext cx="3786324" cy="3261051"/>
          </a:xfrm>
          <a:prstGeom prst="rect">
            <a:avLst/>
          </a:prstGeom>
          <a:noFill/>
          <a:ln>
            <a:noFill/>
          </a:ln>
        </p:spPr>
      </p:pic>
      <p:sp>
        <p:nvSpPr>
          <p:cNvPr id="167" name="Google Shape;167;p26"/>
          <p:cNvSpPr txBox="1"/>
          <p:nvPr>
            <p:ph idx="1" type="body"/>
          </p:nvPr>
        </p:nvSpPr>
        <p:spPr>
          <a:xfrm>
            <a:off x="48915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Based on this RFM Score Analysis, we have four customer segments: </a:t>
            </a:r>
            <a:br>
              <a:rPr b="1" lang="en" sz="1300"/>
            </a:br>
            <a:br>
              <a:rPr b="1" lang="en" sz="1300"/>
            </a:br>
            <a:r>
              <a:rPr b="1" lang="en" sz="1300"/>
              <a:t>1. High Value Customers </a:t>
            </a:r>
            <a:endParaRPr b="1" sz="1300"/>
          </a:p>
          <a:p>
            <a:pPr indent="0" lvl="0" marL="0" rtl="0" algn="l">
              <a:spcBef>
                <a:spcPts val="1200"/>
              </a:spcBef>
              <a:spcAft>
                <a:spcPts val="0"/>
              </a:spcAft>
              <a:buNone/>
            </a:pPr>
            <a:r>
              <a:rPr b="1" lang="en" sz="1300"/>
              <a:t>2. Loyal Customers </a:t>
            </a:r>
            <a:endParaRPr b="1" sz="1300"/>
          </a:p>
          <a:p>
            <a:pPr indent="0" lvl="0" marL="0" rtl="0" algn="l">
              <a:spcBef>
                <a:spcPts val="1200"/>
              </a:spcBef>
              <a:spcAft>
                <a:spcPts val="0"/>
              </a:spcAft>
              <a:buNone/>
            </a:pPr>
            <a:r>
              <a:rPr b="1" lang="en" sz="1300"/>
              <a:t>3. At-Risk Customers</a:t>
            </a:r>
            <a:endParaRPr b="1" sz="1300"/>
          </a:p>
          <a:p>
            <a:pPr indent="0" lvl="0" marL="0" rtl="0" algn="l">
              <a:spcBef>
                <a:spcPts val="1200"/>
              </a:spcBef>
              <a:spcAft>
                <a:spcPts val="0"/>
              </a:spcAft>
              <a:buNone/>
            </a:pPr>
            <a:r>
              <a:rPr b="1" lang="en" sz="1300"/>
              <a:t>4. Dormant Customers</a:t>
            </a:r>
            <a:endParaRPr b="1"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nvSpPr>
        <p:spPr>
          <a:xfrm>
            <a:off x="0" y="66275"/>
            <a:ext cx="9144000" cy="32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lt2"/>
                </a:solidFill>
                <a:latin typeface="Roboto"/>
                <a:ea typeface="Roboto"/>
                <a:cs typeface="Roboto"/>
                <a:sym typeface="Roboto"/>
              </a:rPr>
              <a:t> Dashboard</a:t>
            </a:r>
            <a:endParaRPr b="1" sz="2000">
              <a:solidFill>
                <a:schemeClr val="lt2"/>
              </a:solidFill>
              <a:latin typeface="Roboto"/>
              <a:ea typeface="Roboto"/>
              <a:cs typeface="Roboto"/>
              <a:sym typeface="Roboto"/>
            </a:endParaRPr>
          </a:p>
        </p:txBody>
      </p:sp>
      <p:pic>
        <p:nvPicPr>
          <p:cNvPr id="173" name="Google Shape;173;p27" title="dashboard-3_page-0001.jpg"/>
          <p:cNvPicPr preferRelativeResize="0"/>
          <p:nvPr/>
        </p:nvPicPr>
        <p:blipFill rotWithShape="1">
          <a:blip r:embed="rId3">
            <a:alphaModFix/>
          </a:blip>
          <a:srcRect b="1136" l="13012" r="14005" t="930"/>
          <a:stretch/>
        </p:blipFill>
        <p:spPr>
          <a:xfrm rot="5400000">
            <a:off x="2248500" y="-1696924"/>
            <a:ext cx="4677626" cy="89844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Recommendations Based on Segments</a:t>
            </a:r>
            <a:endParaRPr/>
          </a:p>
        </p:txBody>
      </p:sp>
      <p:sp>
        <p:nvSpPr>
          <p:cNvPr id="179" name="Google Shape;179;p28"/>
          <p:cNvSpPr txBox="1"/>
          <p:nvPr>
            <p:ph idx="1" type="body"/>
          </p:nvPr>
        </p:nvSpPr>
        <p:spPr>
          <a:xfrm>
            <a:off x="4719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u="sng"/>
              <a:t>High Value Customers</a:t>
            </a:r>
            <a:endParaRPr b="1" sz="1300" u="sng"/>
          </a:p>
          <a:p>
            <a:pPr indent="0" lvl="0" marL="0" rtl="0" algn="l">
              <a:spcBef>
                <a:spcPts val="1200"/>
              </a:spcBef>
              <a:spcAft>
                <a:spcPts val="0"/>
              </a:spcAft>
              <a:buNone/>
            </a:pPr>
            <a:r>
              <a:rPr b="1" lang="en" sz="1300"/>
              <a:t>Characteristics: </a:t>
            </a:r>
            <a:r>
              <a:rPr lang="en" sz="1300"/>
              <a:t>Brand advocates with exceptional engagement and spending.</a:t>
            </a:r>
            <a:endParaRPr sz="1300"/>
          </a:p>
          <a:p>
            <a:pPr indent="0" lvl="0" marL="0" rtl="0" algn="l">
              <a:spcBef>
                <a:spcPts val="1200"/>
              </a:spcBef>
              <a:spcAft>
                <a:spcPts val="0"/>
              </a:spcAft>
              <a:buNone/>
            </a:pPr>
            <a:r>
              <a:rPr b="1" lang="en" sz="1300"/>
              <a:t>Behaviour: </a:t>
            </a:r>
            <a:r>
              <a:rPr lang="en" sz="1300"/>
              <a:t>Low Recency (recent purchases), High Frequency, High Monetary.</a:t>
            </a:r>
            <a:endParaRPr sz="1300"/>
          </a:p>
          <a:p>
            <a:pPr indent="0" lvl="0" marL="0" rtl="0" algn="l">
              <a:spcBef>
                <a:spcPts val="1200"/>
              </a:spcBef>
              <a:spcAft>
                <a:spcPts val="0"/>
              </a:spcAft>
              <a:buNone/>
            </a:pPr>
            <a:r>
              <a:rPr b="1" lang="en" sz="1300"/>
              <a:t>Strategy: </a:t>
            </a:r>
            <a:r>
              <a:rPr lang="en" sz="1300"/>
              <a:t>Reward with loyalty programs and exclusives.</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pic>
        <p:nvPicPr>
          <p:cNvPr id="180" name="Google Shape;180;p28"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81" name="Google Shape;181;p28"/>
          <p:cNvSpPr txBox="1"/>
          <p:nvPr>
            <p:ph idx="1" type="body"/>
          </p:nvPr>
        </p:nvSpPr>
        <p:spPr>
          <a:xfrm>
            <a:off x="4510500" y="1594800"/>
            <a:ext cx="4328700" cy="52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Customer Segments Based on RFM Score</a:t>
            </a:r>
            <a:endParaRPr b="1"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Recommendations Based on Segments</a:t>
            </a:r>
            <a:endParaRPr/>
          </a:p>
        </p:txBody>
      </p:sp>
      <p:sp>
        <p:nvSpPr>
          <p:cNvPr id="187" name="Google Shape;187;p29"/>
          <p:cNvSpPr txBox="1"/>
          <p:nvPr>
            <p:ph idx="1" type="body"/>
          </p:nvPr>
        </p:nvSpPr>
        <p:spPr>
          <a:xfrm>
            <a:off x="4719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u="sng"/>
              <a:t>Loyal</a:t>
            </a:r>
            <a:r>
              <a:rPr b="1" lang="en" sz="1300" u="sng"/>
              <a:t> Customers</a:t>
            </a:r>
            <a:endParaRPr b="1" sz="1300" u="sng"/>
          </a:p>
          <a:p>
            <a:pPr indent="0" lvl="0" marL="0" rtl="0" algn="l">
              <a:spcBef>
                <a:spcPts val="1200"/>
              </a:spcBef>
              <a:spcAft>
                <a:spcPts val="0"/>
              </a:spcAft>
              <a:buNone/>
            </a:pPr>
            <a:r>
              <a:rPr b="1" lang="en" sz="1300"/>
              <a:t>Characteristics: </a:t>
            </a:r>
            <a:r>
              <a:rPr lang="en" sz="1300"/>
              <a:t>Consistent buyers with moderate activity.</a:t>
            </a:r>
            <a:endParaRPr sz="1300"/>
          </a:p>
          <a:p>
            <a:pPr indent="0" lvl="0" marL="0" rtl="0" algn="l">
              <a:spcBef>
                <a:spcPts val="1200"/>
              </a:spcBef>
              <a:spcAft>
                <a:spcPts val="0"/>
              </a:spcAft>
              <a:buNone/>
            </a:pPr>
            <a:r>
              <a:rPr b="1" lang="en" sz="1300"/>
              <a:t>Behaviour: </a:t>
            </a:r>
            <a:r>
              <a:rPr lang="en" sz="1300"/>
              <a:t>Average Recency, </a:t>
            </a:r>
            <a:r>
              <a:rPr lang="en" sz="1300"/>
              <a:t>Moderately High</a:t>
            </a:r>
            <a:r>
              <a:rPr lang="en" sz="1300"/>
              <a:t> Frequency, High Monetary.</a:t>
            </a:r>
            <a:endParaRPr sz="1300"/>
          </a:p>
          <a:p>
            <a:pPr indent="0" lvl="0" marL="0" rtl="0" algn="l">
              <a:spcBef>
                <a:spcPts val="1200"/>
              </a:spcBef>
              <a:spcAft>
                <a:spcPts val="0"/>
              </a:spcAft>
              <a:buNone/>
            </a:pPr>
            <a:r>
              <a:rPr b="1" lang="en" sz="1300"/>
              <a:t>Strategy: </a:t>
            </a:r>
            <a:r>
              <a:rPr lang="en" sz="1300"/>
              <a:t>Upsell/cross-sell opportunities to boost value.</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pic>
        <p:nvPicPr>
          <p:cNvPr id="188" name="Google Shape;188;p29"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89" name="Google Shape;189;p29"/>
          <p:cNvSpPr txBox="1"/>
          <p:nvPr>
            <p:ph idx="1" type="body"/>
          </p:nvPr>
        </p:nvSpPr>
        <p:spPr>
          <a:xfrm>
            <a:off x="4510500" y="1594800"/>
            <a:ext cx="4328700" cy="52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Customer Segments Based on RFM Score</a:t>
            </a:r>
            <a:endParaRPr b="1"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Recommendations Based on Segments</a:t>
            </a:r>
            <a:endParaRPr/>
          </a:p>
        </p:txBody>
      </p:sp>
      <p:sp>
        <p:nvSpPr>
          <p:cNvPr id="195" name="Google Shape;195;p30"/>
          <p:cNvSpPr txBox="1"/>
          <p:nvPr>
            <p:ph idx="1" type="body"/>
          </p:nvPr>
        </p:nvSpPr>
        <p:spPr>
          <a:xfrm>
            <a:off x="4719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u="sng"/>
              <a:t>At-Risk</a:t>
            </a:r>
            <a:r>
              <a:rPr b="1" lang="en" sz="1300" u="sng"/>
              <a:t> Customers</a:t>
            </a:r>
            <a:endParaRPr b="1" sz="1300" u="sng"/>
          </a:p>
          <a:p>
            <a:pPr indent="0" lvl="0" marL="0" rtl="0" algn="l">
              <a:spcBef>
                <a:spcPts val="1200"/>
              </a:spcBef>
              <a:spcAft>
                <a:spcPts val="0"/>
              </a:spcAft>
              <a:buNone/>
            </a:pPr>
            <a:r>
              <a:rPr b="1" lang="en" sz="1300"/>
              <a:t>Characteristics: </a:t>
            </a:r>
            <a:r>
              <a:rPr lang="en" sz="1300"/>
              <a:t>Not-so Consistent buyers</a:t>
            </a:r>
            <a:endParaRPr sz="1300"/>
          </a:p>
          <a:p>
            <a:pPr indent="0" lvl="0" marL="0" rtl="0" algn="l">
              <a:spcBef>
                <a:spcPts val="1200"/>
              </a:spcBef>
              <a:spcAft>
                <a:spcPts val="0"/>
              </a:spcAft>
              <a:buNone/>
            </a:pPr>
            <a:r>
              <a:rPr b="1" lang="en" sz="1300"/>
              <a:t>Behaviour: </a:t>
            </a:r>
            <a:r>
              <a:rPr lang="en" sz="1300"/>
              <a:t>Moderately</a:t>
            </a:r>
            <a:r>
              <a:rPr lang="en" sz="1300"/>
              <a:t> High Recency, Low Frequency, Variable Monetary.</a:t>
            </a:r>
            <a:endParaRPr sz="1300"/>
          </a:p>
          <a:p>
            <a:pPr indent="0" lvl="0" marL="0" rtl="0" algn="l">
              <a:spcBef>
                <a:spcPts val="1200"/>
              </a:spcBef>
              <a:spcAft>
                <a:spcPts val="0"/>
              </a:spcAft>
              <a:buNone/>
            </a:pPr>
            <a:r>
              <a:rPr b="1" lang="en" sz="1300"/>
              <a:t>Strategy: </a:t>
            </a:r>
            <a:r>
              <a:rPr lang="en" sz="1300"/>
              <a:t>Personalized emails and Limited-time promotions to regain interest.</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pic>
        <p:nvPicPr>
          <p:cNvPr id="196" name="Google Shape;196;p30"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197" name="Google Shape;197;p30"/>
          <p:cNvSpPr txBox="1"/>
          <p:nvPr>
            <p:ph idx="1" type="body"/>
          </p:nvPr>
        </p:nvSpPr>
        <p:spPr>
          <a:xfrm>
            <a:off x="4510500" y="1594800"/>
            <a:ext cx="4328700" cy="52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Customer Segments Based on RFM Score</a:t>
            </a:r>
            <a:endParaRPr b="1"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Recommendations Based on Segments</a:t>
            </a:r>
            <a:endParaRPr/>
          </a:p>
        </p:txBody>
      </p:sp>
      <p:sp>
        <p:nvSpPr>
          <p:cNvPr id="203" name="Google Shape;203;p31"/>
          <p:cNvSpPr txBox="1"/>
          <p:nvPr>
            <p:ph idx="1" type="body"/>
          </p:nvPr>
        </p:nvSpPr>
        <p:spPr>
          <a:xfrm>
            <a:off x="471900" y="1766675"/>
            <a:ext cx="3999900" cy="3129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u="sng"/>
              <a:t>Dormant</a:t>
            </a:r>
            <a:r>
              <a:rPr b="1" lang="en" sz="1300" u="sng"/>
              <a:t> Customers</a:t>
            </a:r>
            <a:endParaRPr b="1" sz="1300" u="sng"/>
          </a:p>
          <a:p>
            <a:pPr indent="0" lvl="0" marL="0" rtl="0" algn="l">
              <a:spcBef>
                <a:spcPts val="1200"/>
              </a:spcBef>
              <a:spcAft>
                <a:spcPts val="0"/>
              </a:spcAft>
              <a:buNone/>
            </a:pPr>
            <a:r>
              <a:rPr b="1" lang="en" sz="1300"/>
              <a:t>Characteristics: </a:t>
            </a:r>
            <a:r>
              <a:rPr lang="en" sz="1300"/>
              <a:t>Declining engagement with potential churn risk.</a:t>
            </a:r>
            <a:endParaRPr sz="1300"/>
          </a:p>
          <a:p>
            <a:pPr indent="0" lvl="0" marL="0" rtl="0" algn="l">
              <a:spcBef>
                <a:spcPts val="1200"/>
              </a:spcBef>
              <a:spcAft>
                <a:spcPts val="0"/>
              </a:spcAft>
              <a:buNone/>
            </a:pPr>
            <a:r>
              <a:rPr b="1" lang="en" sz="1300"/>
              <a:t>Behaviour: </a:t>
            </a:r>
            <a:r>
              <a:rPr lang="en" sz="1300"/>
              <a:t>High Recency, Below Average Frequency, Low Monetary.</a:t>
            </a:r>
            <a:endParaRPr sz="1300"/>
          </a:p>
          <a:p>
            <a:pPr indent="0" lvl="0" marL="0" rtl="0" algn="l">
              <a:spcBef>
                <a:spcPts val="1200"/>
              </a:spcBef>
              <a:spcAft>
                <a:spcPts val="0"/>
              </a:spcAft>
              <a:buNone/>
            </a:pPr>
            <a:r>
              <a:rPr b="1" lang="en" sz="1300"/>
              <a:t>Strategy: </a:t>
            </a:r>
            <a:r>
              <a:rPr lang="en" sz="1300"/>
              <a:t>Win-back campaigns or surveys to address dissatisfaction.</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pic>
        <p:nvPicPr>
          <p:cNvPr id="204" name="Google Shape;204;p31"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
        <p:nvSpPr>
          <p:cNvPr id="205" name="Google Shape;205;p31"/>
          <p:cNvSpPr txBox="1"/>
          <p:nvPr>
            <p:ph idx="1" type="body"/>
          </p:nvPr>
        </p:nvSpPr>
        <p:spPr>
          <a:xfrm>
            <a:off x="4510500" y="1594800"/>
            <a:ext cx="4328700" cy="524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Customer Segments Based on RFM Score</a:t>
            </a:r>
            <a:endParaRPr b="1"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 Statement and Objective </a:t>
            </a:r>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latin typeface="Roboto SemiBold"/>
                <a:ea typeface="Roboto SemiBold"/>
                <a:cs typeface="Roboto SemiBold"/>
                <a:sym typeface="Roboto SemiBold"/>
              </a:rPr>
              <a:t>Problem Statement: </a:t>
            </a:r>
            <a:endParaRPr sz="1500">
              <a:latin typeface="Roboto SemiBold"/>
              <a:ea typeface="Roboto SemiBold"/>
              <a:cs typeface="Roboto SemiBold"/>
              <a:sym typeface="Roboto SemiBold"/>
            </a:endParaRPr>
          </a:p>
          <a:p>
            <a:pPr indent="0" lvl="0" marL="0" rtl="0" algn="l">
              <a:lnSpc>
                <a:spcPct val="115000"/>
              </a:lnSpc>
              <a:spcBef>
                <a:spcPts val="0"/>
              </a:spcBef>
              <a:spcAft>
                <a:spcPts val="0"/>
              </a:spcAft>
              <a:buNone/>
            </a:pPr>
            <a:r>
              <a:rPr lang="en" sz="1300"/>
              <a:t>E-commerce businesses generate vast amounts of transactional data but often struggle to leverage it for actionable customer segmentation. Understanding purchasing patterns is crucial for predicting behavior, improving retention, reducing churn, and maximizing customer lifetime value. A structured approach is needed to identify high-value customers, detect trends, and optimize targeted marketing strategies.</a:t>
            </a:r>
            <a:endParaRPr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rPr lang="en" sz="1500">
                <a:latin typeface="Roboto SemiBold"/>
                <a:ea typeface="Roboto SemiBold"/>
                <a:cs typeface="Roboto SemiBold"/>
                <a:sym typeface="Roboto SemiBold"/>
              </a:rPr>
              <a:t>Objective:</a:t>
            </a:r>
            <a:endParaRPr sz="1500">
              <a:latin typeface="Roboto SemiBold"/>
              <a:ea typeface="Roboto SemiBold"/>
              <a:cs typeface="Roboto SemiBold"/>
              <a:sym typeface="Roboto SemiBold"/>
            </a:endParaRPr>
          </a:p>
          <a:p>
            <a:pPr indent="-311150" lvl="0" marL="457200" rtl="0" algn="l">
              <a:lnSpc>
                <a:spcPct val="115000"/>
              </a:lnSpc>
              <a:spcBef>
                <a:spcPts val="0"/>
              </a:spcBef>
              <a:spcAft>
                <a:spcPts val="0"/>
              </a:spcAft>
              <a:buSzPts val="1300"/>
              <a:buChar char="●"/>
            </a:pPr>
            <a:r>
              <a:rPr lang="en" sz="1300"/>
              <a:t>Utilize the RFM (Recency, Frequency, Monetary) framework to segment e-commerce customers.</a:t>
            </a:r>
            <a:endParaRPr sz="1300"/>
          </a:p>
          <a:p>
            <a:pPr indent="-311150" lvl="0" marL="457200" rtl="0" algn="l">
              <a:lnSpc>
                <a:spcPct val="115000"/>
              </a:lnSpc>
              <a:spcBef>
                <a:spcPts val="0"/>
              </a:spcBef>
              <a:spcAft>
                <a:spcPts val="0"/>
              </a:spcAft>
              <a:buSzPts val="1300"/>
              <a:buChar char="●"/>
            </a:pPr>
            <a:r>
              <a:rPr lang="en" sz="1300"/>
              <a:t>Analyze purchasing patterns to identify high-value customers and at-risk segments.</a:t>
            </a:r>
            <a:endParaRPr sz="1300"/>
          </a:p>
          <a:p>
            <a:pPr indent="-311150" lvl="0" marL="457200" rtl="0" algn="l">
              <a:lnSpc>
                <a:spcPct val="115000"/>
              </a:lnSpc>
              <a:spcBef>
                <a:spcPts val="0"/>
              </a:spcBef>
              <a:spcAft>
                <a:spcPts val="0"/>
              </a:spcAft>
              <a:buSzPts val="1300"/>
              <a:buChar char="●"/>
            </a:pPr>
            <a:r>
              <a:rPr lang="en" sz="1300"/>
              <a:t>Create targeted marketing strategies to improve customer retention and satisfaction.</a:t>
            </a:r>
            <a:endParaRPr sz="1300"/>
          </a:p>
          <a:p>
            <a:pPr indent="0" lvl="0" marL="0" rtl="0" algn="l">
              <a:spcBef>
                <a:spcPts val="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2"/>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211" name="Google Shape;211;p32"/>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Contact:</a:t>
            </a:r>
            <a:endParaRPr sz="1400"/>
          </a:p>
          <a:p>
            <a:pPr indent="0" lvl="0" marL="0" rtl="0" algn="l">
              <a:lnSpc>
                <a:spcPct val="150000"/>
              </a:lnSpc>
              <a:spcBef>
                <a:spcPts val="1600"/>
              </a:spcBef>
              <a:spcAft>
                <a:spcPts val="0"/>
              </a:spcAft>
              <a:buNone/>
            </a:pPr>
            <a:r>
              <a:rPr lang="en" sz="1400"/>
              <a:t>Reet</a:t>
            </a:r>
            <a:endParaRPr sz="1400"/>
          </a:p>
          <a:p>
            <a:pPr indent="0" lvl="0" marL="0" rtl="0" algn="l">
              <a:lnSpc>
                <a:spcPct val="150000"/>
              </a:lnSpc>
              <a:spcBef>
                <a:spcPts val="1000"/>
              </a:spcBef>
              <a:spcAft>
                <a:spcPts val="0"/>
              </a:spcAft>
              <a:buNone/>
            </a:pPr>
            <a:r>
              <a:rPr lang="en" sz="1400"/>
              <a:t>+91-7980623308</a:t>
            </a:r>
            <a:endParaRPr sz="1400"/>
          </a:p>
          <a:p>
            <a:pPr indent="0" lvl="0" marL="0" rtl="0" algn="l">
              <a:lnSpc>
                <a:spcPct val="6000"/>
              </a:lnSpc>
              <a:spcBef>
                <a:spcPts val="1000"/>
              </a:spcBef>
              <a:spcAft>
                <a:spcPts val="0"/>
              </a:spcAft>
              <a:buNone/>
            </a:pPr>
            <a:r>
              <a:rPr lang="en" sz="1400"/>
              <a:t>reetphy@gmail.com</a:t>
            </a:r>
            <a:endParaRPr sz="1400"/>
          </a:p>
          <a:p>
            <a:pPr indent="0" lvl="0" marL="0" rtl="0" algn="l">
              <a:spcBef>
                <a:spcPts val="100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212" name="Google Shape;212;p32"/>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Dataset Overview</a:t>
            </a:r>
            <a:endParaRPr/>
          </a:p>
        </p:txBody>
      </p:sp>
      <p:sp>
        <p:nvSpPr>
          <p:cNvPr id="80" name="Google Shape;80;p15"/>
          <p:cNvSpPr txBox="1"/>
          <p:nvPr>
            <p:ph idx="1" type="body"/>
          </p:nvPr>
        </p:nvSpPr>
        <p:spPr>
          <a:xfrm>
            <a:off x="471900" y="1919075"/>
            <a:ext cx="3999900" cy="2958300"/>
          </a:xfrm>
          <a:prstGeom prst="rect">
            <a:avLst/>
          </a:prstGeom>
        </p:spPr>
        <p:txBody>
          <a:bodyPr anchorCtr="0" anchor="t" bIns="91425" lIns="91425" spcFirstLastPara="1" rIns="91425" wrap="square" tIns="91425">
            <a:noAutofit/>
          </a:bodyPr>
          <a:lstStyle/>
          <a:p>
            <a:pPr indent="-298450" lvl="0" marL="457200" rtl="0" algn="l">
              <a:spcBef>
                <a:spcPts val="1200"/>
              </a:spcBef>
              <a:spcAft>
                <a:spcPts val="0"/>
              </a:spcAft>
              <a:buClr>
                <a:srgbClr val="000000"/>
              </a:buClr>
              <a:buSzPts val="1100"/>
              <a:buFont typeface="Arial"/>
              <a:buChar char="●"/>
            </a:pPr>
            <a:r>
              <a:rPr b="1" lang="en" sz="1300"/>
              <a:t>Source:</a:t>
            </a:r>
            <a:r>
              <a:rPr lang="en" sz="1300"/>
              <a:t> [</a:t>
            </a:r>
            <a:r>
              <a:rPr lang="en" sz="1300" u="sng">
                <a:solidFill>
                  <a:schemeClr val="hlink"/>
                </a:solidFill>
                <a:hlinkClick r:id="rId3"/>
              </a:rPr>
              <a:t>Kaggle - E-commerce Dataset</a:t>
            </a:r>
            <a:r>
              <a:rPr lang="en" sz="1300"/>
              <a:t>]</a:t>
            </a:r>
            <a:endParaRPr sz="1300"/>
          </a:p>
          <a:p>
            <a:pPr indent="0" lvl="0" marL="457200" rtl="0" algn="l">
              <a:spcBef>
                <a:spcPts val="1200"/>
              </a:spcBef>
              <a:spcAft>
                <a:spcPts val="0"/>
              </a:spcAft>
              <a:buNone/>
            </a:pPr>
            <a:r>
              <a:t/>
            </a:r>
            <a:endParaRPr sz="1300"/>
          </a:p>
          <a:p>
            <a:pPr indent="-298450" lvl="0" marL="457200" rtl="0" algn="l">
              <a:spcBef>
                <a:spcPts val="1200"/>
              </a:spcBef>
              <a:spcAft>
                <a:spcPts val="0"/>
              </a:spcAft>
              <a:buClr>
                <a:srgbClr val="000000"/>
              </a:buClr>
              <a:buSzPts val="1100"/>
              <a:buFont typeface="Arial"/>
              <a:buChar char="●"/>
            </a:pPr>
            <a:r>
              <a:rPr b="1" lang="en" sz="1300"/>
              <a:t>Size: </a:t>
            </a:r>
            <a:r>
              <a:rPr lang="en" sz="1300"/>
              <a:t>(541909, 8)</a:t>
            </a:r>
            <a:endParaRPr sz="1300"/>
          </a:p>
          <a:p>
            <a:pPr indent="0" lvl="0" marL="457200" rtl="0" algn="l">
              <a:spcBef>
                <a:spcPts val="1200"/>
              </a:spcBef>
              <a:spcAft>
                <a:spcPts val="0"/>
              </a:spcAft>
              <a:buNone/>
            </a:pPr>
            <a:r>
              <a:t/>
            </a:r>
            <a:endParaRPr sz="1300"/>
          </a:p>
          <a:p>
            <a:pPr indent="-311150" lvl="0" marL="457200" rtl="0" algn="l">
              <a:spcBef>
                <a:spcPts val="1200"/>
              </a:spcBef>
              <a:spcAft>
                <a:spcPts val="0"/>
              </a:spcAft>
              <a:buClr>
                <a:srgbClr val="000000"/>
              </a:buClr>
              <a:buSzPts val="1300"/>
              <a:buFont typeface="Arial"/>
              <a:buChar char="●"/>
            </a:pPr>
            <a:r>
              <a:rPr b="1" lang="en" sz="1300"/>
              <a:t>Timeframe:</a:t>
            </a:r>
            <a:r>
              <a:rPr lang="en" sz="1300"/>
              <a:t> 01/12/2010 to 09/12/2011</a:t>
            </a:r>
            <a:endParaRPr sz="1300"/>
          </a:p>
          <a:p>
            <a:pPr indent="0" lvl="0" marL="45720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300"/>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600"/>
              </a:spcAft>
              <a:buNone/>
            </a:pPr>
            <a:r>
              <a:t/>
            </a:r>
            <a:endParaRPr/>
          </a:p>
        </p:txBody>
      </p:sp>
      <p:sp>
        <p:nvSpPr>
          <p:cNvPr id="81" name="Google Shape;81;p15"/>
          <p:cNvSpPr txBox="1"/>
          <p:nvPr>
            <p:ph idx="2" type="body"/>
          </p:nvPr>
        </p:nvSpPr>
        <p:spPr>
          <a:xfrm>
            <a:off x="4694250" y="1919075"/>
            <a:ext cx="3999900" cy="3024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300"/>
              <a:t>   </a:t>
            </a:r>
            <a:r>
              <a:rPr b="1" lang="en" sz="1300" u="sng"/>
              <a:t>Key Variables:</a:t>
            </a:r>
            <a:endParaRPr b="1" sz="1300" u="sng"/>
          </a:p>
          <a:p>
            <a:pPr indent="-311150" lvl="0" marL="457200" rtl="0" algn="l">
              <a:spcBef>
                <a:spcPts val="1500"/>
              </a:spcBef>
              <a:spcAft>
                <a:spcPts val="0"/>
              </a:spcAft>
              <a:buClr>
                <a:schemeClr val="lt2"/>
              </a:buClr>
              <a:buSzPts val="1300"/>
              <a:buFont typeface="Arial"/>
              <a:buChar char="●"/>
            </a:pPr>
            <a:r>
              <a:rPr b="1" lang="en" sz="1300"/>
              <a:t>InvoiceNo: </a:t>
            </a:r>
            <a:r>
              <a:rPr lang="en" sz="1300"/>
              <a:t>Unique transaction ID</a:t>
            </a:r>
            <a:endParaRPr sz="1300"/>
          </a:p>
          <a:p>
            <a:pPr indent="-311150" lvl="0" marL="457200" rtl="0" algn="l">
              <a:spcBef>
                <a:spcPts val="0"/>
              </a:spcBef>
              <a:spcAft>
                <a:spcPts val="0"/>
              </a:spcAft>
              <a:buClr>
                <a:schemeClr val="lt2"/>
              </a:buClr>
              <a:buSzPts val="1300"/>
              <a:buFont typeface="Arial"/>
              <a:buChar char="●"/>
            </a:pPr>
            <a:r>
              <a:rPr b="1" lang="en" sz="1300"/>
              <a:t>StockCode: </a:t>
            </a:r>
            <a:r>
              <a:rPr lang="en" sz="1300"/>
              <a:t>Unique product identifier</a:t>
            </a:r>
            <a:endParaRPr sz="1300"/>
          </a:p>
          <a:p>
            <a:pPr indent="-311150" lvl="0" marL="457200" rtl="0" algn="l">
              <a:spcBef>
                <a:spcPts val="0"/>
              </a:spcBef>
              <a:spcAft>
                <a:spcPts val="0"/>
              </a:spcAft>
              <a:buClr>
                <a:srgbClr val="3C4043"/>
              </a:buClr>
              <a:buSzPts val="1300"/>
              <a:buFont typeface="Arial"/>
              <a:buChar char="●"/>
            </a:pPr>
            <a:r>
              <a:rPr b="1" lang="en" sz="1300"/>
              <a:t>Description: </a:t>
            </a:r>
            <a:r>
              <a:rPr lang="en" sz="1300"/>
              <a:t>Product description</a:t>
            </a:r>
            <a:endParaRPr sz="1300"/>
          </a:p>
          <a:p>
            <a:pPr indent="-311150" lvl="0" marL="457200" rtl="0" algn="l">
              <a:spcBef>
                <a:spcPts val="0"/>
              </a:spcBef>
              <a:spcAft>
                <a:spcPts val="0"/>
              </a:spcAft>
              <a:buClr>
                <a:schemeClr val="lt2"/>
              </a:buClr>
              <a:buSzPts val="1300"/>
              <a:buFont typeface="Arial"/>
              <a:buChar char="●"/>
            </a:pPr>
            <a:r>
              <a:rPr b="1" lang="en" sz="1300">
                <a:solidFill>
                  <a:schemeClr val="accent3"/>
                </a:solidFill>
              </a:rPr>
              <a:t>Quantity:</a:t>
            </a:r>
            <a:r>
              <a:rPr b="1" lang="en" sz="1300"/>
              <a:t> </a:t>
            </a:r>
            <a:r>
              <a:rPr lang="en" sz="1300"/>
              <a:t>Number of items purchased</a:t>
            </a:r>
            <a:endParaRPr sz="1300"/>
          </a:p>
          <a:p>
            <a:pPr indent="-311150" lvl="0" marL="457200" rtl="0" algn="l">
              <a:spcBef>
                <a:spcPts val="0"/>
              </a:spcBef>
              <a:spcAft>
                <a:spcPts val="0"/>
              </a:spcAft>
              <a:buClr>
                <a:schemeClr val="lt2"/>
              </a:buClr>
              <a:buSzPts val="1300"/>
              <a:buFont typeface="Arial"/>
              <a:buChar char="●"/>
            </a:pPr>
            <a:r>
              <a:rPr b="1" lang="en" sz="1300">
                <a:solidFill>
                  <a:schemeClr val="accent2"/>
                </a:solidFill>
              </a:rPr>
              <a:t>InvoiceDate:</a:t>
            </a:r>
            <a:r>
              <a:rPr b="1" lang="en" sz="1300"/>
              <a:t> </a:t>
            </a:r>
            <a:r>
              <a:rPr lang="en" sz="1300"/>
              <a:t>Timestamp of purchase</a:t>
            </a:r>
            <a:endParaRPr sz="1300"/>
          </a:p>
          <a:p>
            <a:pPr indent="-311150" lvl="0" marL="457200" rtl="0" algn="l">
              <a:spcBef>
                <a:spcPts val="0"/>
              </a:spcBef>
              <a:spcAft>
                <a:spcPts val="0"/>
              </a:spcAft>
              <a:buClr>
                <a:schemeClr val="lt2"/>
              </a:buClr>
              <a:buSzPts val="1300"/>
              <a:buFont typeface="Arial"/>
              <a:buChar char="●"/>
            </a:pPr>
            <a:r>
              <a:rPr b="1" lang="en" sz="1300">
                <a:solidFill>
                  <a:schemeClr val="accent3"/>
                </a:solidFill>
              </a:rPr>
              <a:t>UnitPrice:</a:t>
            </a:r>
            <a:r>
              <a:rPr b="1" lang="en" sz="1300"/>
              <a:t> </a:t>
            </a:r>
            <a:r>
              <a:rPr lang="en" sz="1300"/>
              <a:t>Price per unit in GBP</a:t>
            </a:r>
            <a:endParaRPr sz="1300"/>
          </a:p>
          <a:p>
            <a:pPr indent="-311150" lvl="0" marL="457200" rtl="0" algn="l">
              <a:spcBef>
                <a:spcPts val="0"/>
              </a:spcBef>
              <a:spcAft>
                <a:spcPts val="0"/>
              </a:spcAft>
              <a:buClr>
                <a:schemeClr val="lt2"/>
              </a:buClr>
              <a:buSzPts val="1300"/>
              <a:buFont typeface="Arial"/>
              <a:buChar char="●"/>
            </a:pPr>
            <a:r>
              <a:rPr b="1" lang="en" sz="1300">
                <a:solidFill>
                  <a:schemeClr val="accent3"/>
                </a:solidFill>
              </a:rPr>
              <a:t>CustomerID: </a:t>
            </a:r>
            <a:r>
              <a:rPr lang="en" sz="1300"/>
              <a:t>Unique customer identifier</a:t>
            </a:r>
            <a:endParaRPr sz="1300"/>
          </a:p>
          <a:p>
            <a:pPr indent="-311150" lvl="0" marL="457200" rtl="0" algn="l">
              <a:spcBef>
                <a:spcPts val="0"/>
              </a:spcBef>
              <a:spcAft>
                <a:spcPts val="0"/>
              </a:spcAft>
              <a:buClr>
                <a:schemeClr val="lt2"/>
              </a:buClr>
              <a:buSzPts val="1300"/>
              <a:buFont typeface="Arial"/>
              <a:buChar char="●"/>
            </a:pPr>
            <a:r>
              <a:rPr b="1" lang="en" sz="1300"/>
              <a:t>Country: </a:t>
            </a:r>
            <a:r>
              <a:rPr lang="en" sz="1300"/>
              <a:t>Location of the customer</a:t>
            </a:r>
            <a:endParaRPr sz="1300"/>
          </a:p>
          <a:p>
            <a:pPr indent="0" lvl="0" marL="0" rtl="0" algn="l">
              <a:spcBef>
                <a:spcPts val="1500"/>
              </a:spcBef>
              <a:spcAft>
                <a:spcPts val="1600"/>
              </a:spcAft>
              <a:buNone/>
            </a:pPr>
            <a:r>
              <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Cleaning and Preparation</a:t>
            </a:r>
            <a:endParaRPr/>
          </a:p>
        </p:txBody>
      </p:sp>
      <p:sp>
        <p:nvSpPr>
          <p:cNvPr id="87" name="Google Shape;87;p16"/>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AutoNum type="arabicPeriod"/>
            </a:pPr>
            <a:r>
              <a:rPr lang="en" sz="1300"/>
              <a:t>Handled Missing Values</a:t>
            </a:r>
            <a:endParaRPr sz="1300"/>
          </a:p>
          <a:p>
            <a:pPr indent="-311150" lvl="0" marL="457200" rtl="0" algn="l">
              <a:lnSpc>
                <a:spcPct val="200000"/>
              </a:lnSpc>
              <a:spcBef>
                <a:spcPts val="0"/>
              </a:spcBef>
              <a:spcAft>
                <a:spcPts val="0"/>
              </a:spcAft>
              <a:buSzPts val="1300"/>
              <a:buAutoNum type="arabicPeriod"/>
            </a:pPr>
            <a:r>
              <a:rPr lang="en" sz="1300"/>
              <a:t>Removed Duplicates</a:t>
            </a:r>
            <a:endParaRPr sz="1300"/>
          </a:p>
          <a:p>
            <a:pPr indent="-311150" lvl="0" marL="457200" rtl="0" algn="l">
              <a:lnSpc>
                <a:spcPct val="200000"/>
              </a:lnSpc>
              <a:spcBef>
                <a:spcPts val="0"/>
              </a:spcBef>
              <a:spcAft>
                <a:spcPts val="0"/>
              </a:spcAft>
              <a:buSzPts val="1300"/>
              <a:buAutoNum type="arabicPeriod"/>
            </a:pPr>
            <a:r>
              <a:rPr lang="en" sz="1300"/>
              <a:t>Removed Cancelled Orders</a:t>
            </a:r>
            <a:endParaRPr sz="1300"/>
          </a:p>
          <a:p>
            <a:pPr indent="-311150" lvl="0" marL="457200" rtl="0" algn="l">
              <a:lnSpc>
                <a:spcPct val="100000"/>
              </a:lnSpc>
              <a:spcBef>
                <a:spcPts val="0"/>
              </a:spcBef>
              <a:spcAft>
                <a:spcPts val="0"/>
              </a:spcAft>
              <a:buSzPts val="1300"/>
              <a:buAutoNum type="arabicPeriod"/>
            </a:pPr>
            <a:r>
              <a:rPr lang="en" sz="1300"/>
              <a:t>Removing non-product </a:t>
            </a:r>
            <a:r>
              <a:rPr lang="en" sz="1300"/>
              <a:t>Stock-Codes</a:t>
            </a: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Cleaning and Preparation</a:t>
            </a:r>
            <a:endParaRPr/>
          </a:p>
        </p:txBody>
      </p:sp>
      <p:sp>
        <p:nvSpPr>
          <p:cNvPr id="93" name="Google Shape;93;p1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Handled Missing Values</a:t>
            </a:r>
            <a:endParaRPr sz="1300">
              <a:latin typeface="Roboto SemiBold"/>
              <a:ea typeface="Roboto SemiBold"/>
              <a:cs typeface="Roboto SemiBold"/>
              <a:sym typeface="Roboto SemiBold"/>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indent="-311150" lvl="0" marL="457200" rtl="0" algn="l">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94" name="Google Shape;94;p17"/>
          <p:cNvPicPr preferRelativeResize="0"/>
          <p:nvPr/>
        </p:nvPicPr>
        <p:blipFill rotWithShape="1">
          <a:blip r:embed="rId3">
            <a:alphaModFix/>
          </a:blip>
          <a:srcRect b="0" l="0" r="51006" t="15597"/>
          <a:stretch/>
        </p:blipFill>
        <p:spPr>
          <a:xfrm>
            <a:off x="4956525" y="285625"/>
            <a:ext cx="2356351" cy="1944750"/>
          </a:xfrm>
          <a:prstGeom prst="rect">
            <a:avLst/>
          </a:prstGeom>
          <a:noFill/>
          <a:ln>
            <a:noFill/>
          </a:ln>
        </p:spPr>
      </p:pic>
      <p:cxnSp>
        <p:nvCxnSpPr>
          <p:cNvPr id="95" name="Google Shape;95;p17"/>
          <p:cNvCxnSpPr/>
          <p:nvPr/>
        </p:nvCxnSpPr>
        <p:spPr>
          <a:xfrm flipH="1" rot="10800000">
            <a:off x="2567000" y="1064900"/>
            <a:ext cx="2386500" cy="608400"/>
          </a:xfrm>
          <a:prstGeom prst="straightConnector1">
            <a:avLst/>
          </a:prstGeom>
          <a:noFill/>
          <a:ln cap="flat" cmpd="sng" w="19050">
            <a:solidFill>
              <a:schemeClr val="accent3"/>
            </a:solidFill>
            <a:prstDash val="solid"/>
            <a:round/>
            <a:headEnd len="med" w="med" type="none"/>
            <a:tailEnd len="med" w="med" type="triangle"/>
          </a:ln>
        </p:spPr>
      </p:cxnSp>
      <p:sp>
        <p:nvSpPr>
          <p:cNvPr id="96" name="Google Shape;96;p17"/>
          <p:cNvSpPr txBox="1"/>
          <p:nvPr/>
        </p:nvSpPr>
        <p:spPr>
          <a:xfrm>
            <a:off x="3527250" y="2633550"/>
            <a:ext cx="5476200" cy="12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Roboto"/>
                <a:ea typeface="Roboto"/>
                <a:cs typeface="Roboto"/>
                <a:sym typeface="Roboto"/>
              </a:rPr>
              <a:t>The percentage of missing values in the CustomerID column is </a:t>
            </a:r>
            <a:r>
              <a:rPr b="1" lang="en" sz="1300">
                <a:solidFill>
                  <a:schemeClr val="lt2"/>
                </a:solidFill>
                <a:latin typeface="Roboto"/>
                <a:ea typeface="Roboto"/>
                <a:cs typeface="Roboto"/>
                <a:sym typeface="Roboto"/>
              </a:rPr>
              <a:t>24.93%</a:t>
            </a:r>
            <a:r>
              <a:rPr lang="en" sz="1300">
                <a:solidFill>
                  <a:schemeClr val="lt2"/>
                </a:solidFill>
                <a:latin typeface="Roboto"/>
                <a:ea typeface="Roboto"/>
                <a:cs typeface="Roboto"/>
                <a:sym typeface="Roboto"/>
              </a:rPr>
              <a:t>.</a:t>
            </a:r>
            <a:endParaRPr sz="1300">
              <a:solidFill>
                <a:schemeClr val="lt2"/>
              </a:solidFill>
              <a:latin typeface="Roboto"/>
              <a:ea typeface="Roboto"/>
              <a:cs typeface="Roboto"/>
              <a:sym typeface="Roboto"/>
            </a:endParaRPr>
          </a:p>
          <a:p>
            <a:pPr indent="0" lvl="0" marL="0" rtl="0" algn="l">
              <a:spcBef>
                <a:spcPts val="0"/>
              </a:spcBef>
              <a:spcAft>
                <a:spcPts val="0"/>
              </a:spcAft>
              <a:buNone/>
            </a:pPr>
            <a:r>
              <a:t/>
            </a:r>
            <a:endParaRPr sz="1300">
              <a:solidFill>
                <a:schemeClr val="lt2"/>
              </a:solidFill>
              <a:latin typeface="Roboto"/>
              <a:ea typeface="Roboto"/>
              <a:cs typeface="Roboto"/>
              <a:sym typeface="Roboto"/>
            </a:endParaRPr>
          </a:p>
          <a:p>
            <a:pPr indent="0" lvl="0" marL="0" rtl="0" algn="l">
              <a:spcBef>
                <a:spcPts val="0"/>
              </a:spcBef>
              <a:spcAft>
                <a:spcPts val="0"/>
              </a:spcAft>
              <a:buNone/>
            </a:pPr>
            <a:r>
              <a:rPr lang="en" sz="1300">
                <a:solidFill>
                  <a:schemeClr val="lt2"/>
                </a:solidFill>
                <a:latin typeface="Roboto"/>
                <a:ea typeface="Roboto"/>
                <a:cs typeface="Roboto"/>
                <a:sym typeface="Roboto"/>
              </a:rPr>
              <a:t>Since the analysis will revolve around investigating customers and clustering them into categories, the missing values in the CustomerIDs were removed. </a:t>
            </a:r>
            <a:endParaRPr sz="1300">
              <a:solidFill>
                <a:schemeClr val="lt2"/>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Cleaning and Preparation</a:t>
            </a:r>
            <a:endParaRPr/>
          </a:p>
        </p:txBody>
      </p:sp>
      <p:sp>
        <p:nvSpPr>
          <p:cNvPr id="102" name="Google Shape;102;p18"/>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Removed Duplicates</a:t>
            </a:r>
            <a:endParaRPr sz="1300">
              <a:latin typeface="Roboto SemiBold"/>
              <a:ea typeface="Roboto SemiBold"/>
              <a:cs typeface="Roboto SemiBold"/>
              <a:sym typeface="Roboto SemiBold"/>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indent="-311150" lvl="0" marL="457200" rtl="0" algn="l">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103" name="Google Shape;103;p18"/>
          <p:cNvPicPr preferRelativeResize="0"/>
          <p:nvPr/>
        </p:nvPicPr>
        <p:blipFill>
          <a:blip r:embed="rId3">
            <a:alphaModFix/>
          </a:blip>
          <a:stretch>
            <a:fillRect/>
          </a:stretch>
        </p:blipFill>
        <p:spPr>
          <a:xfrm>
            <a:off x="4572000" y="627775"/>
            <a:ext cx="3208426" cy="1473873"/>
          </a:xfrm>
          <a:prstGeom prst="rect">
            <a:avLst/>
          </a:prstGeom>
          <a:noFill/>
          <a:ln>
            <a:noFill/>
          </a:ln>
        </p:spPr>
      </p:pic>
      <p:cxnSp>
        <p:nvCxnSpPr>
          <p:cNvPr id="104" name="Google Shape;104;p18"/>
          <p:cNvCxnSpPr/>
          <p:nvPr/>
        </p:nvCxnSpPr>
        <p:spPr>
          <a:xfrm flipH="1" rot="10800000">
            <a:off x="2357825" y="1169375"/>
            <a:ext cx="2186700" cy="865200"/>
          </a:xfrm>
          <a:prstGeom prst="straightConnector1">
            <a:avLst/>
          </a:prstGeom>
          <a:noFill/>
          <a:ln cap="flat" cmpd="sng" w="19050">
            <a:solidFill>
              <a:schemeClr val="accent3"/>
            </a:solidFill>
            <a:prstDash val="solid"/>
            <a:round/>
            <a:headEnd len="med" w="med" type="none"/>
            <a:tailEnd len="med" w="med" type="triangle"/>
          </a:ln>
        </p:spPr>
      </p:cxnSp>
      <p:sp>
        <p:nvSpPr>
          <p:cNvPr id="105" name="Google Shape;105;p18"/>
          <p:cNvSpPr txBox="1"/>
          <p:nvPr/>
        </p:nvSpPr>
        <p:spPr>
          <a:xfrm>
            <a:off x="3527250" y="2633550"/>
            <a:ext cx="5476200" cy="12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Roboto"/>
                <a:ea typeface="Roboto"/>
                <a:cs typeface="Roboto"/>
                <a:sym typeface="Roboto"/>
              </a:rPr>
              <a:t>The number of duplicate rows in the dataset is </a:t>
            </a:r>
            <a:r>
              <a:rPr b="1" lang="en" sz="1300">
                <a:solidFill>
                  <a:schemeClr val="lt2"/>
                </a:solidFill>
                <a:latin typeface="Roboto"/>
                <a:ea typeface="Roboto"/>
                <a:cs typeface="Roboto"/>
                <a:sym typeface="Roboto"/>
              </a:rPr>
              <a:t>5525</a:t>
            </a:r>
            <a:r>
              <a:rPr lang="en" sz="1300">
                <a:solidFill>
                  <a:schemeClr val="lt2"/>
                </a:solidFill>
                <a:latin typeface="Roboto"/>
                <a:ea typeface="Roboto"/>
                <a:cs typeface="Roboto"/>
                <a:sym typeface="Roboto"/>
              </a:rPr>
              <a:t>.</a:t>
            </a:r>
            <a:endParaRPr sz="1300">
              <a:solidFill>
                <a:schemeClr val="lt2"/>
              </a:solidFill>
              <a:latin typeface="Roboto"/>
              <a:ea typeface="Roboto"/>
              <a:cs typeface="Roboto"/>
              <a:sym typeface="Roboto"/>
            </a:endParaRPr>
          </a:p>
          <a:p>
            <a:pPr indent="0" lvl="0" marL="0" rtl="0" algn="l">
              <a:spcBef>
                <a:spcPts val="0"/>
              </a:spcBef>
              <a:spcAft>
                <a:spcPts val="0"/>
              </a:spcAft>
              <a:buNone/>
            </a:pPr>
            <a:r>
              <a:t/>
            </a:r>
            <a:endParaRPr sz="1300">
              <a:solidFill>
                <a:schemeClr val="lt2"/>
              </a:solidFill>
              <a:latin typeface="Roboto"/>
              <a:ea typeface="Roboto"/>
              <a:cs typeface="Roboto"/>
              <a:sym typeface="Roboto"/>
            </a:endParaRPr>
          </a:p>
          <a:p>
            <a:pPr indent="0" lvl="0" marL="0" rtl="0" algn="l">
              <a:spcBef>
                <a:spcPts val="0"/>
              </a:spcBef>
              <a:spcAft>
                <a:spcPts val="0"/>
              </a:spcAft>
              <a:buNone/>
            </a:pPr>
            <a:r>
              <a:rPr lang="en" sz="1300">
                <a:solidFill>
                  <a:schemeClr val="lt2"/>
                </a:solidFill>
                <a:latin typeface="Roboto"/>
                <a:ea typeface="Roboto"/>
                <a:cs typeface="Roboto"/>
                <a:sym typeface="Roboto"/>
              </a:rPr>
              <a:t>These rows were removed from the dataset.</a:t>
            </a:r>
            <a:endParaRPr sz="1300">
              <a:solidFill>
                <a:schemeClr val="lt2"/>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Cleaning and Preparation</a:t>
            </a:r>
            <a:endParaRPr/>
          </a:p>
        </p:txBody>
      </p:sp>
      <p:sp>
        <p:nvSpPr>
          <p:cNvPr id="111" name="Google Shape;111;p19"/>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Removed Cancelled Orders</a:t>
            </a:r>
            <a:endParaRPr sz="1300">
              <a:latin typeface="Roboto SemiBold"/>
              <a:ea typeface="Roboto SemiBold"/>
              <a:cs typeface="Roboto SemiBold"/>
              <a:sym typeface="Roboto SemiBold"/>
            </a:endParaRPr>
          </a:p>
          <a:p>
            <a:pPr indent="-311150" lvl="0" marL="457200" rtl="0" algn="l">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112" name="Google Shape;112;p19"/>
          <p:cNvPicPr preferRelativeResize="0"/>
          <p:nvPr/>
        </p:nvPicPr>
        <p:blipFill>
          <a:blip r:embed="rId3">
            <a:alphaModFix/>
          </a:blip>
          <a:stretch>
            <a:fillRect/>
          </a:stretch>
        </p:blipFill>
        <p:spPr>
          <a:xfrm>
            <a:off x="4031075" y="63550"/>
            <a:ext cx="4354374" cy="3379850"/>
          </a:xfrm>
          <a:prstGeom prst="rect">
            <a:avLst/>
          </a:prstGeom>
          <a:noFill/>
          <a:ln>
            <a:noFill/>
          </a:ln>
        </p:spPr>
      </p:pic>
      <p:cxnSp>
        <p:nvCxnSpPr>
          <p:cNvPr id="113" name="Google Shape;113;p19"/>
          <p:cNvCxnSpPr/>
          <p:nvPr/>
        </p:nvCxnSpPr>
        <p:spPr>
          <a:xfrm flipH="1" rot="10800000">
            <a:off x="2804675" y="1521025"/>
            <a:ext cx="1226400" cy="941400"/>
          </a:xfrm>
          <a:prstGeom prst="straightConnector1">
            <a:avLst/>
          </a:prstGeom>
          <a:noFill/>
          <a:ln cap="flat" cmpd="sng" w="19050">
            <a:solidFill>
              <a:schemeClr val="accent3"/>
            </a:solidFill>
            <a:prstDash val="solid"/>
            <a:round/>
            <a:headEnd len="med" w="med" type="none"/>
            <a:tailEnd len="med" w="med" type="triangle"/>
          </a:ln>
        </p:spPr>
      </p:cxnSp>
      <p:sp>
        <p:nvSpPr>
          <p:cNvPr id="114" name="Google Shape;114;p19"/>
          <p:cNvSpPr/>
          <p:nvPr/>
        </p:nvSpPr>
        <p:spPr>
          <a:xfrm>
            <a:off x="8442500" y="893700"/>
            <a:ext cx="522900" cy="313800"/>
          </a:xfrm>
          <a:prstGeom prst="leftArrow">
            <a:avLst>
              <a:gd fmla="val 50000" name="adj1"/>
              <a:gd fmla="val 62887"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5" name="Google Shape;115;p19"/>
          <p:cNvSpPr/>
          <p:nvPr/>
        </p:nvSpPr>
        <p:spPr>
          <a:xfrm>
            <a:off x="7815075" y="475375"/>
            <a:ext cx="627300" cy="2624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6" name="Google Shape;116;p19"/>
          <p:cNvSpPr/>
          <p:nvPr/>
        </p:nvSpPr>
        <p:spPr>
          <a:xfrm>
            <a:off x="4525800" y="513700"/>
            <a:ext cx="627300" cy="26241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7" name="Google Shape;117;p19"/>
          <p:cNvSpPr/>
          <p:nvPr/>
        </p:nvSpPr>
        <p:spPr>
          <a:xfrm flipH="1">
            <a:off x="3936250" y="513700"/>
            <a:ext cx="522900" cy="313800"/>
          </a:xfrm>
          <a:prstGeom prst="leftArrow">
            <a:avLst>
              <a:gd fmla="val 50000" name="adj1"/>
              <a:gd fmla="val 62887"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8" name="Google Shape;118;p19"/>
          <p:cNvSpPr txBox="1"/>
          <p:nvPr/>
        </p:nvSpPr>
        <p:spPr>
          <a:xfrm>
            <a:off x="3527250" y="3700350"/>
            <a:ext cx="5476200" cy="12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Roboto"/>
                <a:ea typeface="Roboto"/>
                <a:cs typeface="Roboto"/>
                <a:sym typeface="Roboto"/>
              </a:rPr>
              <a:t>There are  </a:t>
            </a:r>
            <a:r>
              <a:rPr b="1" lang="en" sz="1300">
                <a:solidFill>
                  <a:schemeClr val="lt2"/>
                </a:solidFill>
                <a:latin typeface="Roboto"/>
                <a:ea typeface="Roboto"/>
                <a:cs typeface="Roboto"/>
                <a:sym typeface="Roboto"/>
              </a:rPr>
              <a:t>8872 </a:t>
            </a:r>
            <a:r>
              <a:rPr lang="en" sz="1300">
                <a:solidFill>
                  <a:schemeClr val="lt2"/>
                </a:solidFill>
                <a:latin typeface="Roboto"/>
                <a:ea typeface="Roboto"/>
                <a:cs typeface="Roboto"/>
                <a:sym typeface="Roboto"/>
              </a:rPr>
              <a:t>rows for which the quantity is negative which can be either due to data-entry errors or return orders or cancelled orders</a:t>
            </a:r>
            <a:r>
              <a:rPr lang="en" sz="1300">
                <a:solidFill>
                  <a:schemeClr val="lt2"/>
                </a:solidFill>
                <a:latin typeface="Roboto"/>
                <a:ea typeface="Roboto"/>
                <a:cs typeface="Roboto"/>
                <a:sym typeface="Roboto"/>
              </a:rPr>
              <a:t>.</a:t>
            </a:r>
            <a:endParaRPr sz="1300">
              <a:solidFill>
                <a:schemeClr val="lt2"/>
              </a:solidFill>
              <a:latin typeface="Roboto"/>
              <a:ea typeface="Roboto"/>
              <a:cs typeface="Roboto"/>
              <a:sym typeface="Roboto"/>
            </a:endParaRPr>
          </a:p>
          <a:p>
            <a:pPr indent="0" lvl="0" marL="0" rtl="0" algn="l">
              <a:spcBef>
                <a:spcPts val="0"/>
              </a:spcBef>
              <a:spcAft>
                <a:spcPts val="0"/>
              </a:spcAft>
              <a:buNone/>
            </a:pPr>
            <a:r>
              <a:t/>
            </a:r>
            <a:endParaRPr sz="1300">
              <a:solidFill>
                <a:schemeClr val="lt2"/>
              </a:solidFill>
              <a:latin typeface="Roboto"/>
              <a:ea typeface="Roboto"/>
              <a:cs typeface="Roboto"/>
              <a:sym typeface="Roboto"/>
            </a:endParaRPr>
          </a:p>
          <a:p>
            <a:pPr indent="0" lvl="0" marL="0" rtl="0" algn="l">
              <a:spcBef>
                <a:spcPts val="0"/>
              </a:spcBef>
              <a:spcAft>
                <a:spcPts val="0"/>
              </a:spcAft>
              <a:buNone/>
            </a:pPr>
            <a:r>
              <a:rPr lang="en" sz="1300">
                <a:solidFill>
                  <a:schemeClr val="lt2"/>
                </a:solidFill>
                <a:latin typeface="Roboto"/>
                <a:ea typeface="Roboto"/>
                <a:cs typeface="Roboto"/>
                <a:sym typeface="Roboto"/>
              </a:rPr>
              <a:t>If we look at the InvoiceNo for all these cases, they start with the letter ‘C’ which indicates they are </a:t>
            </a:r>
            <a:r>
              <a:rPr lang="en" sz="1300" u="sng">
                <a:solidFill>
                  <a:schemeClr val="lt2"/>
                </a:solidFill>
                <a:latin typeface="Roboto"/>
                <a:ea typeface="Roboto"/>
                <a:cs typeface="Roboto"/>
                <a:sym typeface="Roboto"/>
              </a:rPr>
              <a:t>cancelled orders</a:t>
            </a:r>
            <a:r>
              <a:rPr lang="en" sz="1300">
                <a:solidFill>
                  <a:schemeClr val="lt2"/>
                </a:solidFill>
                <a:latin typeface="Roboto"/>
                <a:ea typeface="Roboto"/>
                <a:cs typeface="Roboto"/>
                <a:sym typeface="Roboto"/>
              </a:rPr>
              <a:t>. Thus these rows were removed from the dataset</a:t>
            </a:r>
            <a:endParaRPr sz="1300">
              <a:solidFill>
                <a:schemeClr val="lt2"/>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 Cleaning and Preparation</a:t>
            </a:r>
            <a:endParaRPr/>
          </a:p>
        </p:txBody>
      </p:sp>
      <p:sp>
        <p:nvSpPr>
          <p:cNvPr id="124" name="Google Shape;124;p20"/>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indent="-311150" lvl="0" marL="457200" rtl="0" algn="l">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indent="-311150" lvl="0" marL="457200" rtl="0" algn="l">
              <a:lnSpc>
                <a:spcPct val="1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Removing non-product Stock-Codes</a:t>
            </a:r>
            <a:endParaRPr sz="1300">
              <a:latin typeface="Roboto SemiBold"/>
              <a:ea typeface="Roboto SemiBold"/>
              <a:cs typeface="Roboto SemiBold"/>
              <a:sym typeface="Roboto SemiBold"/>
            </a:endParaRPr>
          </a:p>
        </p:txBody>
      </p:sp>
      <p:graphicFrame>
        <p:nvGraphicFramePr>
          <p:cNvPr id="125" name="Google Shape;125;p20"/>
          <p:cNvGraphicFramePr/>
          <p:nvPr/>
        </p:nvGraphicFramePr>
        <p:xfrm>
          <a:off x="4575825" y="357800"/>
          <a:ext cx="3000000" cy="3000000"/>
        </p:xfrm>
        <a:graphic>
          <a:graphicData uri="http://schemas.openxmlformats.org/drawingml/2006/table">
            <a:tbl>
              <a:tblPr>
                <a:noFill/>
                <a:tableStyleId>{63AA6814-8005-41D5-8A56-E92DB350D90C}</a:tableStyleId>
              </a:tblPr>
              <a:tblGrid>
                <a:gridCol w="1670500"/>
                <a:gridCol w="1765575"/>
              </a:tblGrid>
              <a:tr h="382025">
                <a:tc>
                  <a:txBody>
                    <a:bodyPr/>
                    <a:lstStyle/>
                    <a:p>
                      <a:pPr indent="0" lvl="0" marL="0" rtl="0" algn="l">
                        <a:spcBef>
                          <a:spcPts val="0"/>
                        </a:spcBef>
                        <a:spcAft>
                          <a:spcPts val="0"/>
                        </a:spcAft>
                        <a:buNone/>
                      </a:pPr>
                      <a:r>
                        <a:rPr b="1" lang="en" sz="1200">
                          <a:latin typeface="Roboto"/>
                          <a:ea typeface="Roboto"/>
                          <a:cs typeface="Roboto"/>
                          <a:sym typeface="Roboto"/>
                        </a:rPr>
                        <a:t>StockCodes</a:t>
                      </a:r>
                      <a:endParaRPr b="1" sz="1200">
                        <a:latin typeface="Roboto"/>
                        <a:ea typeface="Roboto"/>
                        <a:cs typeface="Roboto"/>
                        <a:sym typeface="Roboto"/>
                      </a:endParaRPr>
                    </a:p>
                  </a:txBody>
                  <a:tcPr marT="91425" marB="91425" marR="91425" marL="91425">
                    <a:solidFill>
                      <a:schemeClr val="dk1"/>
                    </a:solidFill>
                  </a:tcPr>
                </a:tc>
                <a:tc>
                  <a:txBody>
                    <a:bodyPr/>
                    <a:lstStyle/>
                    <a:p>
                      <a:pPr indent="0" lvl="0" marL="0" rtl="0" algn="l">
                        <a:spcBef>
                          <a:spcPts val="0"/>
                        </a:spcBef>
                        <a:spcAft>
                          <a:spcPts val="0"/>
                        </a:spcAft>
                        <a:buNone/>
                      </a:pPr>
                      <a:r>
                        <a:rPr b="1" lang="en" sz="1200">
                          <a:latin typeface="Roboto"/>
                          <a:ea typeface="Roboto"/>
                          <a:cs typeface="Roboto"/>
                          <a:sym typeface="Roboto"/>
                        </a:rPr>
                        <a:t>Description</a:t>
                      </a:r>
                      <a:endParaRPr b="1" sz="1200">
                        <a:latin typeface="Roboto"/>
                        <a:ea typeface="Roboto"/>
                        <a:cs typeface="Roboto"/>
                        <a:sym typeface="Roboto"/>
                      </a:endParaRPr>
                    </a:p>
                  </a:txBody>
                  <a:tcPr marT="91425" marB="91425" marR="91425" marL="91425">
                    <a:solidFill>
                      <a:schemeClr val="dk1"/>
                    </a:solidFill>
                  </a:tcPr>
                </a:tc>
              </a:tr>
              <a:tr h="382025">
                <a:tc>
                  <a:txBody>
                    <a:bodyPr/>
                    <a:lstStyle/>
                    <a:p>
                      <a:pPr indent="0" lvl="0" marL="0" rtl="0" algn="l">
                        <a:spcBef>
                          <a:spcPts val="0"/>
                        </a:spcBef>
                        <a:spcAft>
                          <a:spcPts val="0"/>
                        </a:spcAft>
                        <a:buNone/>
                      </a:pPr>
                      <a:r>
                        <a:rPr lang="en" sz="1100">
                          <a:latin typeface="Roboto"/>
                          <a:ea typeface="Roboto"/>
                          <a:cs typeface="Roboto"/>
                          <a:sym typeface="Roboto"/>
                        </a:rPr>
                        <a:t>POST</a:t>
                      </a:r>
                      <a:endParaRPr sz="1100">
                        <a:latin typeface="Roboto"/>
                        <a:ea typeface="Roboto"/>
                        <a:cs typeface="Roboto"/>
                        <a:sym typeface="Roboto"/>
                      </a:endParaRPr>
                    </a:p>
                  </a:txBody>
                  <a:tcPr marT="91425" marB="91425" marR="91425" marL="91425"/>
                </a:tc>
                <a:tc>
                  <a:txBody>
                    <a:bodyPr/>
                    <a:lstStyle/>
                    <a:p>
                      <a:pPr indent="0" lvl="0" marL="0" rtl="0" algn="l">
                        <a:spcBef>
                          <a:spcPts val="0"/>
                        </a:spcBef>
                        <a:spcAft>
                          <a:spcPts val="0"/>
                        </a:spcAft>
                        <a:buNone/>
                      </a:pPr>
                      <a:r>
                        <a:rPr lang="en" sz="1100">
                          <a:latin typeface="Roboto"/>
                          <a:ea typeface="Roboto"/>
                          <a:cs typeface="Roboto"/>
                          <a:sym typeface="Roboto"/>
                        </a:rPr>
                        <a:t>POSTAGE</a:t>
                      </a:r>
                      <a:endParaRPr sz="1100">
                        <a:latin typeface="Roboto"/>
                        <a:ea typeface="Roboto"/>
                        <a:cs typeface="Roboto"/>
                        <a:sym typeface="Roboto"/>
                      </a:endParaRPr>
                    </a:p>
                  </a:txBody>
                  <a:tcPr marT="91425" marB="91425" marR="91425" marL="91425"/>
                </a:tc>
              </a:tr>
              <a:tr h="382025">
                <a:tc>
                  <a:txBody>
                    <a:bodyPr/>
                    <a:lstStyle/>
                    <a:p>
                      <a:pPr indent="0" lvl="0" marL="0" rtl="0" algn="l">
                        <a:spcBef>
                          <a:spcPts val="0"/>
                        </a:spcBef>
                        <a:spcAft>
                          <a:spcPts val="0"/>
                        </a:spcAft>
                        <a:buNone/>
                      </a:pPr>
                      <a:r>
                        <a:rPr lang="en" sz="1100">
                          <a:latin typeface="Roboto"/>
                          <a:ea typeface="Roboto"/>
                          <a:cs typeface="Roboto"/>
                          <a:sym typeface="Roboto"/>
                        </a:rPr>
                        <a:t>C2</a:t>
                      </a:r>
                      <a:endParaRPr sz="1100">
                        <a:latin typeface="Roboto"/>
                        <a:ea typeface="Roboto"/>
                        <a:cs typeface="Roboto"/>
                        <a:sym typeface="Roboto"/>
                      </a:endParaRPr>
                    </a:p>
                  </a:txBody>
                  <a:tcPr marT="91425" marB="91425" marR="91425" marL="91425"/>
                </a:tc>
                <a:tc>
                  <a:txBody>
                    <a:bodyPr/>
                    <a:lstStyle/>
                    <a:p>
                      <a:pPr indent="0" lvl="0" marL="0" rtl="0" algn="l">
                        <a:spcBef>
                          <a:spcPts val="0"/>
                        </a:spcBef>
                        <a:spcAft>
                          <a:spcPts val="0"/>
                        </a:spcAft>
                        <a:buNone/>
                      </a:pPr>
                      <a:r>
                        <a:rPr lang="en" sz="1100">
                          <a:latin typeface="Roboto"/>
                          <a:ea typeface="Roboto"/>
                          <a:cs typeface="Roboto"/>
                          <a:sym typeface="Roboto"/>
                        </a:rPr>
                        <a:t>CARRIAGE</a:t>
                      </a:r>
                      <a:endParaRPr sz="1100">
                        <a:latin typeface="Roboto"/>
                        <a:ea typeface="Roboto"/>
                        <a:cs typeface="Roboto"/>
                        <a:sym typeface="Roboto"/>
                      </a:endParaRPr>
                    </a:p>
                  </a:txBody>
                  <a:tcPr marT="91425" marB="91425" marR="91425" marL="91425"/>
                </a:tc>
              </a:tr>
              <a:tr h="382025">
                <a:tc>
                  <a:txBody>
                    <a:bodyPr/>
                    <a:lstStyle/>
                    <a:p>
                      <a:pPr indent="0" lvl="0" marL="0" rtl="0" algn="l">
                        <a:spcBef>
                          <a:spcPts val="0"/>
                        </a:spcBef>
                        <a:spcAft>
                          <a:spcPts val="0"/>
                        </a:spcAft>
                        <a:buNone/>
                      </a:pPr>
                      <a:r>
                        <a:rPr lang="en" sz="1100">
                          <a:latin typeface="Roboto"/>
                          <a:ea typeface="Roboto"/>
                          <a:cs typeface="Roboto"/>
                          <a:sym typeface="Roboto"/>
                        </a:rPr>
                        <a:t>M</a:t>
                      </a:r>
                      <a:endParaRPr sz="1100">
                        <a:latin typeface="Roboto"/>
                        <a:ea typeface="Roboto"/>
                        <a:cs typeface="Roboto"/>
                        <a:sym typeface="Roboto"/>
                      </a:endParaRPr>
                    </a:p>
                  </a:txBody>
                  <a:tcPr marT="91425" marB="91425" marR="91425" marL="91425"/>
                </a:tc>
                <a:tc>
                  <a:txBody>
                    <a:bodyPr/>
                    <a:lstStyle/>
                    <a:p>
                      <a:pPr indent="0" lvl="0" marL="0" rtl="0" algn="l">
                        <a:spcBef>
                          <a:spcPts val="0"/>
                        </a:spcBef>
                        <a:spcAft>
                          <a:spcPts val="0"/>
                        </a:spcAft>
                        <a:buNone/>
                      </a:pPr>
                      <a:r>
                        <a:rPr lang="en" sz="1100">
                          <a:latin typeface="Roboto"/>
                          <a:ea typeface="Roboto"/>
                          <a:cs typeface="Roboto"/>
                          <a:sym typeface="Roboto"/>
                        </a:rPr>
                        <a:t>MANUAL</a:t>
                      </a:r>
                      <a:endParaRPr sz="1100">
                        <a:latin typeface="Roboto"/>
                        <a:ea typeface="Roboto"/>
                        <a:cs typeface="Roboto"/>
                        <a:sym typeface="Roboto"/>
                      </a:endParaRPr>
                    </a:p>
                  </a:txBody>
                  <a:tcPr marT="91425" marB="91425" marR="91425" marL="91425"/>
                </a:tc>
              </a:tr>
              <a:tr h="382025">
                <a:tc>
                  <a:txBody>
                    <a:bodyPr/>
                    <a:lstStyle/>
                    <a:p>
                      <a:pPr indent="0" lvl="0" marL="0" rtl="0" algn="l">
                        <a:spcBef>
                          <a:spcPts val="0"/>
                        </a:spcBef>
                        <a:spcAft>
                          <a:spcPts val="0"/>
                        </a:spcAft>
                        <a:buNone/>
                      </a:pPr>
                      <a:r>
                        <a:rPr lang="en" sz="1100">
                          <a:latin typeface="Roboto"/>
                          <a:ea typeface="Roboto"/>
                          <a:cs typeface="Roboto"/>
                          <a:sym typeface="Roboto"/>
                        </a:rPr>
                        <a:t>DOT</a:t>
                      </a:r>
                      <a:endParaRPr sz="1100">
                        <a:latin typeface="Roboto"/>
                        <a:ea typeface="Roboto"/>
                        <a:cs typeface="Roboto"/>
                        <a:sym typeface="Roboto"/>
                      </a:endParaRPr>
                    </a:p>
                  </a:txBody>
                  <a:tcPr marT="69850" marB="69850" marR="69850" marL="69850" anchor="ctr"/>
                </a:tc>
                <a:tc>
                  <a:txBody>
                    <a:bodyPr/>
                    <a:lstStyle/>
                    <a:p>
                      <a:pPr indent="0" lvl="0" marL="0" rtl="0" algn="l">
                        <a:spcBef>
                          <a:spcPts val="0"/>
                        </a:spcBef>
                        <a:spcAft>
                          <a:spcPts val="0"/>
                        </a:spcAft>
                        <a:buNone/>
                      </a:pPr>
                      <a:r>
                        <a:rPr lang="en" sz="1100">
                          <a:latin typeface="Roboto"/>
                          <a:ea typeface="Roboto"/>
                          <a:cs typeface="Roboto"/>
                          <a:sym typeface="Roboto"/>
                        </a:rPr>
                        <a:t>DOTCOM POSTAGE</a:t>
                      </a:r>
                      <a:endParaRPr sz="1100">
                        <a:latin typeface="Roboto"/>
                        <a:ea typeface="Roboto"/>
                        <a:cs typeface="Roboto"/>
                        <a:sym typeface="Roboto"/>
                      </a:endParaRPr>
                    </a:p>
                  </a:txBody>
                  <a:tcPr marT="69850" marB="69850" marR="69850" marL="69850" anchor="ctr"/>
                </a:tc>
              </a:tr>
              <a:tr h="382025">
                <a:tc>
                  <a:txBody>
                    <a:bodyPr/>
                    <a:lstStyle/>
                    <a:p>
                      <a:pPr indent="0" lvl="0" marL="0" rtl="0" algn="l">
                        <a:spcBef>
                          <a:spcPts val="0"/>
                        </a:spcBef>
                        <a:spcAft>
                          <a:spcPts val="0"/>
                        </a:spcAft>
                        <a:buNone/>
                      </a:pPr>
                      <a:r>
                        <a:rPr lang="en" sz="1100">
                          <a:latin typeface="Roboto"/>
                          <a:ea typeface="Roboto"/>
                          <a:cs typeface="Roboto"/>
                          <a:sym typeface="Roboto"/>
                        </a:rPr>
                        <a:t>BANK CHARGES</a:t>
                      </a:r>
                      <a:endParaRPr sz="1100">
                        <a:latin typeface="Roboto"/>
                        <a:ea typeface="Roboto"/>
                        <a:cs typeface="Roboto"/>
                        <a:sym typeface="Roboto"/>
                      </a:endParaRPr>
                    </a:p>
                  </a:txBody>
                  <a:tcPr marT="91425" marB="91425" marR="91425" marL="91425"/>
                </a:tc>
                <a:tc>
                  <a:txBody>
                    <a:bodyPr/>
                    <a:lstStyle/>
                    <a:p>
                      <a:pPr indent="0" lvl="0" marL="0" rtl="0" algn="l">
                        <a:spcBef>
                          <a:spcPts val="0"/>
                        </a:spcBef>
                        <a:spcAft>
                          <a:spcPts val="0"/>
                        </a:spcAft>
                        <a:buNone/>
                      </a:pPr>
                      <a:r>
                        <a:rPr lang="en" sz="1100">
                          <a:latin typeface="Roboto"/>
                          <a:ea typeface="Roboto"/>
                          <a:cs typeface="Roboto"/>
                          <a:sym typeface="Roboto"/>
                        </a:rPr>
                        <a:t>BANK CHARGES</a:t>
                      </a:r>
                      <a:endParaRPr sz="1100">
                        <a:latin typeface="Roboto"/>
                        <a:ea typeface="Roboto"/>
                        <a:cs typeface="Roboto"/>
                        <a:sym typeface="Roboto"/>
                      </a:endParaRPr>
                    </a:p>
                  </a:txBody>
                  <a:tcPr marT="91425" marB="91425" marR="91425" marL="91425"/>
                </a:tc>
              </a:tr>
            </a:tbl>
          </a:graphicData>
        </a:graphic>
      </p:graphicFrame>
      <p:cxnSp>
        <p:nvCxnSpPr>
          <p:cNvPr id="126" name="Google Shape;126;p20"/>
          <p:cNvCxnSpPr/>
          <p:nvPr/>
        </p:nvCxnSpPr>
        <p:spPr>
          <a:xfrm flipH="1" rot="10800000">
            <a:off x="2557500" y="1140925"/>
            <a:ext cx="1996500" cy="1720800"/>
          </a:xfrm>
          <a:prstGeom prst="straightConnector1">
            <a:avLst/>
          </a:prstGeom>
          <a:noFill/>
          <a:ln cap="flat" cmpd="sng" w="19050">
            <a:solidFill>
              <a:schemeClr val="accent3"/>
            </a:solidFill>
            <a:prstDash val="solid"/>
            <a:round/>
            <a:headEnd len="med" w="med" type="none"/>
            <a:tailEnd len="med" w="med" type="triangle"/>
          </a:ln>
        </p:spPr>
      </p:cxnSp>
      <p:sp>
        <p:nvSpPr>
          <p:cNvPr id="127" name="Google Shape;127;p20"/>
          <p:cNvSpPr txBox="1"/>
          <p:nvPr/>
        </p:nvSpPr>
        <p:spPr>
          <a:xfrm>
            <a:off x="3527250" y="3090750"/>
            <a:ext cx="5476200" cy="12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lt2"/>
                </a:solidFill>
                <a:latin typeface="Roboto"/>
                <a:ea typeface="Roboto"/>
                <a:cs typeface="Roboto"/>
                <a:sym typeface="Roboto"/>
              </a:rPr>
              <a:t>There are certain StockCodes which do not belong to any products. All the rows containing such StockCodes were removed. </a:t>
            </a:r>
            <a:endParaRPr sz="1300">
              <a:solidFill>
                <a:schemeClr val="lt2"/>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Pareto Principle</a:t>
            </a:r>
            <a:endParaRPr/>
          </a:p>
        </p:txBody>
      </p:sp>
      <p:sp>
        <p:nvSpPr>
          <p:cNvPr id="133" name="Google Shape;133;p21"/>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oughly 80% of outcomes stem from 20% of causes</a:t>
            </a:r>
            <a:endParaRPr/>
          </a:p>
        </p:txBody>
      </p:sp>
      <p:pic>
        <p:nvPicPr>
          <p:cNvPr id="134" name="Google Shape;134;p21" title="Pareto.jpg"/>
          <p:cNvPicPr preferRelativeResize="0"/>
          <p:nvPr/>
        </p:nvPicPr>
        <p:blipFill>
          <a:blip r:embed="rId3">
            <a:alphaModFix/>
          </a:blip>
          <a:stretch>
            <a:fillRect/>
          </a:stretch>
        </p:blipFill>
        <p:spPr>
          <a:xfrm>
            <a:off x="5382427" y="511463"/>
            <a:ext cx="3088675" cy="41205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